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9" r:id="rId3"/>
    <p:sldId id="266" r:id="rId4"/>
    <p:sldId id="269" r:id="rId5"/>
    <p:sldId id="267" r:id="rId6"/>
    <p:sldId id="268" r:id="rId7"/>
    <p:sldId id="270" r:id="rId8"/>
    <p:sldId id="271" r:id="rId9"/>
    <p:sldId id="272" r:id="rId10"/>
    <p:sldId id="273" r:id="rId11"/>
    <p:sldId id="274" r:id="rId12"/>
    <p:sldId id="260" r:id="rId13"/>
    <p:sldId id="265" r:id="rId14"/>
    <p:sldId id="275" r:id="rId15"/>
    <p:sldId id="276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2015.08.18.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560840" cy="3888432"/>
          </a:xfrm>
        </p:spPr>
        <p:txBody>
          <a:bodyPr/>
          <a:lstStyle/>
          <a:p>
            <a:r>
              <a:rPr lang="hu-HU" sz="2800" dirty="0" smtClean="0"/>
              <a:t>A </a:t>
            </a:r>
            <a:r>
              <a:rPr lang="hu-HU" sz="2800" dirty="0"/>
              <a:t>Vízgyűjtő-gazdálkodási terv felülvizsgálata </a:t>
            </a:r>
            <a:r>
              <a:rPr lang="hu-HU" sz="2800" dirty="0" smtClean="0"/>
              <a:t> a  Rába </a:t>
            </a:r>
            <a:r>
              <a:rPr lang="hu-HU" sz="2800" dirty="0"/>
              <a:t>alsó </a:t>
            </a:r>
            <a:r>
              <a:rPr lang="hu-HU" sz="2800" dirty="0" smtClean="0"/>
              <a:t>szakasz  </a:t>
            </a:r>
            <a:r>
              <a:rPr lang="hu-HU" sz="2800" dirty="0"/>
              <a:t>és </a:t>
            </a:r>
            <a:r>
              <a:rPr lang="hu-HU" sz="2800" dirty="0" smtClean="0"/>
              <a:t> a  Hanság térségében 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000" dirty="0" smtClean="0"/>
              <a:t>SPECIÁLIS TERÜLETI  </a:t>
            </a:r>
            <a:r>
              <a:rPr lang="hu-HU" sz="2000" dirty="0"/>
              <a:t>FÓRUM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A VÍZGADÁLKODÁSI TERV FELÜLVIZSGÁLAT MEZŐGAZDASÁGI VONATKOZÁSAI</a:t>
            </a:r>
            <a:endParaRPr lang="hu-H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eduvizig.hu/sites/default/files/logo_edukovizig_0_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53" y="5263013"/>
            <a:ext cx="600075" cy="584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5100"/>
            <a:ext cx="6254750" cy="469106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92280" y="1556792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Maglóca</a:t>
            </a:r>
          </a:p>
          <a:p>
            <a:r>
              <a:rPr lang="hu-HU" dirty="0" smtClean="0"/>
              <a:t>Betakarítatlan kukorica március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39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3518297" cy="469106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48064" y="170080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előző kukorica tábla április végén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805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83568" y="1435100"/>
            <a:ext cx="8003232" cy="4691063"/>
          </a:xfrm>
        </p:spPr>
        <p:txBody>
          <a:bodyPr/>
          <a:lstStyle/>
          <a:p>
            <a:r>
              <a:rPr lang="hu-HU" dirty="0" smtClean="0"/>
              <a:t>A belvíz elvezető árkok megfelelő karbantartása . </a:t>
            </a:r>
          </a:p>
          <a:p>
            <a:r>
              <a:rPr lang="hu-HU" dirty="0" smtClean="0"/>
              <a:t>A veszélyeztetett területek művelési ágának megváltoztatása.</a:t>
            </a:r>
          </a:p>
          <a:p>
            <a:r>
              <a:rPr lang="hu-HU" dirty="0" smtClean="0"/>
              <a:t>Helyes </a:t>
            </a:r>
            <a:r>
              <a:rPr lang="hu-HU" smtClean="0"/>
              <a:t>agrotechnika alkalmazása .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940435" cy="864096"/>
          </a:xfrm>
        </p:spPr>
        <p:txBody>
          <a:bodyPr/>
          <a:lstStyle/>
          <a:p>
            <a:r>
              <a:rPr lang="hu-HU" dirty="0" smtClean="0"/>
              <a:t>Megoldási lehetőségek, problémakezelés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725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23528" y="1435100"/>
            <a:ext cx="8363272" cy="4691063"/>
          </a:xfrm>
        </p:spPr>
        <p:txBody>
          <a:bodyPr/>
          <a:lstStyle/>
          <a:p>
            <a:r>
              <a:rPr lang="hu-HU" dirty="0" smtClean="0"/>
              <a:t>Szántóföldi kultúrák esetén 100-200mm </a:t>
            </a:r>
            <a:r>
              <a:rPr lang="hu-HU" dirty="0" err="1" smtClean="0"/>
              <a:t>vizigény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-  Kiemelten zöldség növények vízellátása</a:t>
            </a:r>
          </a:p>
          <a:p>
            <a:r>
              <a:rPr lang="hu-HU" dirty="0"/>
              <a:t> </a:t>
            </a:r>
            <a:r>
              <a:rPr lang="hu-HU" dirty="0" smtClean="0"/>
              <a:t>    - Egyéb szántóföldi növények:</a:t>
            </a:r>
          </a:p>
          <a:p>
            <a:r>
              <a:rPr lang="hu-HU" dirty="0"/>
              <a:t> </a:t>
            </a:r>
            <a:r>
              <a:rPr lang="hu-HU" dirty="0" smtClean="0"/>
              <a:t>     pl. cukorrépa , szója, csemegekukorica hibrid </a:t>
            </a:r>
            <a:r>
              <a:rPr lang="hu-HU" smtClean="0"/>
              <a:t>kukorica vetőmag 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/>
              <a:t>A mezőgazdaság  vízigényének biztosítása egyes kultúrák esetén</a:t>
            </a:r>
          </a:p>
        </p:txBody>
      </p:sp>
    </p:spTree>
    <p:extLst>
      <p:ext uri="{BB962C8B-B14F-4D97-AF65-F5344CB8AC3E}">
        <p14:creationId xmlns:p14="http://schemas.microsoft.com/office/powerpoint/2010/main" val="33969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23528" y="1435100"/>
            <a:ext cx="8363272" cy="4691063"/>
          </a:xfrm>
        </p:spPr>
        <p:txBody>
          <a:bodyPr/>
          <a:lstStyle/>
          <a:p>
            <a:r>
              <a:rPr lang="hu-HU" dirty="0" smtClean="0"/>
              <a:t>Az állattartás takarmányszükségletének biztosítása . </a:t>
            </a:r>
          </a:p>
          <a:p>
            <a:r>
              <a:rPr lang="hu-HU" dirty="0" smtClean="0"/>
              <a:t>      - Zöldtakarmányok  öntözése</a:t>
            </a:r>
          </a:p>
          <a:p>
            <a:r>
              <a:rPr lang="hu-HU" dirty="0" smtClean="0"/>
              <a:t>       - Gyepterületek öntözése legeltetés elősegítése 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/>
              <a:t>A mezőgazdaság  vízigényének biztosítása egyes kultúrák esetén</a:t>
            </a:r>
          </a:p>
        </p:txBody>
      </p:sp>
    </p:spTree>
    <p:extLst>
      <p:ext uri="{BB962C8B-B14F-4D97-AF65-F5344CB8AC3E}">
        <p14:creationId xmlns:p14="http://schemas.microsoft.com/office/powerpoint/2010/main" val="26349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0"/>
            <a:ext cx="8696011" cy="980728"/>
          </a:xfrm>
        </p:spPr>
        <p:txBody>
          <a:bodyPr/>
          <a:lstStyle/>
          <a:p>
            <a:r>
              <a:rPr lang="hu-HU" dirty="0" smtClean="0"/>
              <a:t>Végső Következtetés Javaslat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jelenlegi vízgazdálkodási rendszertől eltérő  vízgyűjtő területre alapozott egységes kezelés .</a:t>
            </a:r>
          </a:p>
          <a:p>
            <a:r>
              <a:rPr lang="hu-HU" dirty="0" smtClean="0"/>
              <a:t>Jogszabályi háttér megteremtése .</a:t>
            </a:r>
          </a:p>
          <a:p>
            <a:r>
              <a:rPr lang="hu-HU" dirty="0" smtClean="0"/>
              <a:t>Gazdálkodói hozzájárulás megteremtése</a:t>
            </a:r>
          </a:p>
          <a:p>
            <a:r>
              <a:rPr lang="hu-HU" dirty="0" smtClean="0"/>
              <a:t>Korábbi Tervek értékelése felülvizsgálata megvalósítási javaslatainak </a:t>
            </a:r>
            <a:r>
              <a:rPr lang="hu-HU" smtClean="0"/>
              <a:t>beépítése aktualizálása 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eduvizig.hu/sites/default/files/logo_edukovizig_0_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81" y="5273968"/>
            <a:ext cx="600075" cy="584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940435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Megye belvízhelyzetének ismertetése</a:t>
            </a:r>
            <a:endParaRPr lang="hu-HU" dirty="0"/>
          </a:p>
        </p:txBody>
      </p:sp>
      <p:graphicFrame>
        <p:nvGraphicFramePr>
          <p:cNvPr id="9" name="Tartalom helye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508953"/>
              </p:ext>
            </p:extLst>
          </p:nvPr>
        </p:nvGraphicFramePr>
        <p:xfrm>
          <a:off x="683567" y="1484780"/>
          <a:ext cx="7632848" cy="5256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2230"/>
                <a:gridCol w="1177839"/>
                <a:gridCol w="1431880"/>
                <a:gridCol w="958437"/>
                <a:gridCol w="912246"/>
                <a:gridCol w="1270216"/>
              </a:tblGrid>
              <a:tr h="18600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Győr-Moson-Sopron Megyei.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8600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Belvízhelyzet jelentés</a:t>
                      </a:r>
                      <a:endParaRPr lang="hu-H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6074"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50" u="none" strike="noStrike" dirty="0">
                          <a:effectLst/>
                        </a:rPr>
                        <a:t>2014.09.29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56465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Növényfaj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Összes terület (ha)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Betakarított terület (ha)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Átnedvesedett terület ha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Belvízzel borított terület ha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 smtClean="0">
                          <a:effectLst/>
                        </a:rPr>
                        <a:t>terület </a:t>
                      </a:r>
                      <a:r>
                        <a:rPr lang="hu-HU" sz="1050" u="none" strike="noStrike" dirty="0">
                          <a:effectLst/>
                        </a:rPr>
                        <a:t>ha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Napraforgó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21 245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11 700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3 700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2 179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Szója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1 850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400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130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Kukorica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46 900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6 050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2 800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Burgonya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733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695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25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Cukorrépa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1 100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38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55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2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r>
                        <a:rPr lang="hu-HU" sz="1050" u="none" strike="noStrike" dirty="0" err="1" smtClean="0">
                          <a:effectLst/>
                        </a:rPr>
                        <a:t>össz</a:t>
                      </a:r>
                      <a:r>
                        <a:rPr lang="hu-HU" sz="1050" u="none" strike="noStrike" dirty="0" smtClean="0">
                          <a:effectLst/>
                        </a:rPr>
                        <a:t>.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r>
                        <a:rPr lang="hu-HU" sz="1050" u="none" strike="noStrike" dirty="0" smtClean="0">
                          <a:effectLst/>
                        </a:rPr>
                        <a:t>71828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 smtClean="0">
                          <a:effectLst/>
                        </a:rPr>
                        <a:t>10230</a:t>
                      </a:r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 smtClean="0">
                          <a:effectLst/>
                        </a:rPr>
                        <a:t>5111</a:t>
                      </a:r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21%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56465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Növényfaj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Vetési szándék (ha)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Elvégzett munka (ha)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Átnedvesedett terület ha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Belvízzel borított terület ha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 smtClean="0">
                          <a:effectLst/>
                        </a:rPr>
                        <a:t>t </a:t>
                      </a:r>
                      <a:r>
                        <a:rPr lang="hu-HU" sz="1050" u="none" strike="noStrike" dirty="0">
                          <a:effectLst/>
                        </a:rPr>
                        <a:t>terület ha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Őszi káposztarepce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23 500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19 975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3100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1 200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Őszi árpa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12 190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3 100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Őszi búza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67 100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700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Rozs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1 650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Triticale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8 436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19264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564653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050" u="none" strike="noStrike">
                          <a:effectLst/>
                        </a:rPr>
                        <a:t> 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 Szándék (ha) 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 Elvégzett munka (ha) 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Átnedvesedett terület ha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Belvízzel borított terület ha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 smtClean="0">
                          <a:effectLst/>
                        </a:rPr>
                        <a:t>terület </a:t>
                      </a:r>
                      <a:r>
                        <a:rPr lang="hu-HU" sz="1050" u="none" strike="noStrike" dirty="0">
                          <a:effectLst/>
                        </a:rPr>
                        <a:t>ha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</a:tr>
              <a:tr h="35706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Magágykészítés ősziek alá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112 876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77 500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15 500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3 100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r>
                        <a:rPr lang="hu-HU" sz="1050" u="none" strike="noStrike" dirty="0" smtClean="0">
                          <a:effectLst/>
                        </a:rPr>
                        <a:t>24%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  <a:tr h="355742">
                <a:tc>
                  <a:txBody>
                    <a:bodyPr/>
                    <a:lstStyle/>
                    <a:p>
                      <a:pPr algn="l" fontAlgn="ctr"/>
                      <a:r>
                        <a:rPr lang="hu-HU" sz="1050" u="none" strike="noStrike">
                          <a:effectLst/>
                        </a:rPr>
                        <a:t>Őszi mélyszántás tavasziak alá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90 200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14 500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>
                          <a:effectLst/>
                        </a:rPr>
                        <a:t>13 000</a:t>
                      </a:r>
                      <a:endParaRPr lang="hu-H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50" u="none" strike="noStrike" dirty="0">
                          <a:effectLst/>
                        </a:rPr>
                        <a:t>1 500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640" marR="4640" marT="46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u="none" strike="noStrike" dirty="0">
                          <a:effectLst/>
                        </a:rPr>
                        <a:t> </a:t>
                      </a:r>
                      <a:r>
                        <a:rPr lang="hu-HU" sz="1050" u="none" strike="noStrike" dirty="0" smtClean="0">
                          <a:effectLst/>
                        </a:rPr>
                        <a:t>16%</a:t>
                      </a:r>
                      <a:endParaRPr lang="hu-HU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640" marR="4640" marT="464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940435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Megye belvízhelyzetének ismertetése</a:t>
            </a:r>
            <a:endParaRPr lang="hu-HU" dirty="0"/>
          </a:p>
        </p:txBody>
      </p:sp>
      <p:graphicFrame>
        <p:nvGraphicFramePr>
          <p:cNvPr id="3" name="Tartalom hely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316284"/>
              </p:ext>
            </p:extLst>
          </p:nvPr>
        </p:nvGraphicFramePr>
        <p:xfrm>
          <a:off x="611560" y="1484784"/>
          <a:ext cx="7992887" cy="4968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5672"/>
                <a:gridCol w="1297794"/>
                <a:gridCol w="1272348"/>
                <a:gridCol w="1094219"/>
                <a:gridCol w="1005155"/>
                <a:gridCol w="1007699"/>
              </a:tblGrid>
              <a:tr h="251167">
                <a:tc gridSpan="6">
                  <a:txBody>
                    <a:bodyPr/>
                    <a:lstStyle/>
                    <a:p>
                      <a:pPr algn="ctr" fontAlgn="ctr"/>
                      <a:endParaRPr lang="hu-H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5573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Győr-Moson-Sopron Megyei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51167">
                <a:tc>
                  <a:txBody>
                    <a:bodyPr/>
                    <a:lstStyle/>
                    <a:p>
                      <a:pPr algn="ctr" fontAlgn="ctr"/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2015.03.30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</a:tr>
              <a:tr h="274001">
                <a:tc>
                  <a:txBody>
                    <a:bodyPr/>
                    <a:lstStyle/>
                    <a:p>
                      <a:pPr algn="just" fontAlgn="ctr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75350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Növény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  hektár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000" u="none" strike="noStrike" dirty="0">
                          <a:effectLst/>
                        </a:rPr>
                        <a:t>Átnedvesedett terület ha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000" u="none" strike="noStrike" dirty="0">
                          <a:effectLst/>
                        </a:rPr>
                        <a:t>Belvízzel borított terület ha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000" u="none" strike="noStrike">
                          <a:effectLst/>
                        </a:rPr>
                        <a:t>Árvízzel borított terület ha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46602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Őszi búza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63 745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17500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650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39750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Rozs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1 650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15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37468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Őszi árpa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12 190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350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45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39750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Triticale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8 436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40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85417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Őszi káposztarepce 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21 250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250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30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5573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Őszi vetésterület összesen: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107 271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18390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780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18%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62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</a:tr>
              <a:tr h="721536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hektár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Átnedvesedett terület (ha)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Belvízzel borított terület (ha)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Árvízzel borított terület (ha)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37468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Szántóterület: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109350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24 500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6500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28%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37468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Gyepterület: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29452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10 500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 dirty="0">
                          <a:effectLst/>
                        </a:rPr>
                        <a:t>3500</a:t>
                      </a:r>
                      <a:endParaRPr lang="hu-H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48%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  <a:tr h="219199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33" marR="4733" marT="473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5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5111750" cy="3833812"/>
          </a:xfrm>
        </p:spPr>
      </p:pic>
      <p:sp>
        <p:nvSpPr>
          <p:cNvPr id="8" name="Szövegdoboz 7"/>
          <p:cNvSpPr txBox="1"/>
          <p:nvPr/>
        </p:nvSpPr>
        <p:spPr>
          <a:xfrm>
            <a:off x="7020272" y="1844824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Fertőd környéke szeptember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05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35100"/>
            <a:ext cx="5858346" cy="469106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04248" y="155679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Bakony-ér környéke szeptember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76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35100"/>
            <a:ext cx="6254750" cy="469106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308304" y="21328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Bakony-ér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00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9" y="1434406"/>
            <a:ext cx="6254750" cy="469106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76256" y="155679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Rábaszentmihály</a:t>
            </a:r>
          </a:p>
          <a:p>
            <a:r>
              <a:rPr lang="hu-HU" dirty="0"/>
              <a:t>s</a:t>
            </a:r>
            <a:r>
              <a:rPr lang="hu-HU" dirty="0" smtClean="0"/>
              <a:t>zántó</a:t>
            </a:r>
          </a:p>
          <a:p>
            <a:r>
              <a:rPr lang="hu-HU" dirty="0" smtClean="0"/>
              <a:t>március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887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28137"/>
            <a:ext cx="6254750" cy="469106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92280" y="162880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Csorna napraforgó tábla</a:t>
            </a:r>
          </a:p>
          <a:p>
            <a:r>
              <a:rPr lang="hu-HU" dirty="0" smtClean="0"/>
              <a:t>március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45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5100"/>
            <a:ext cx="6254750" cy="4691063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51649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Képek az őszi tavaszi belvízről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76256" y="155679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Csorna búzavetés</a:t>
            </a:r>
          </a:p>
          <a:p>
            <a:r>
              <a:rPr lang="hu-HU" dirty="0" smtClean="0"/>
              <a:t>Március</a:t>
            </a:r>
          </a:p>
        </p:txBody>
      </p:sp>
    </p:spTree>
    <p:extLst>
      <p:ext uri="{BB962C8B-B14F-4D97-AF65-F5344CB8AC3E}">
        <p14:creationId xmlns:p14="http://schemas.microsoft.com/office/powerpoint/2010/main" val="7625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437</Words>
  <Application>Microsoft Office PowerPoint</Application>
  <PresentationFormat>Diavetítés a képernyőre (4:3 oldalarány)</PresentationFormat>
  <Paragraphs>203</Paragraphs>
  <Slides>16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A Vízgyűjtő-gazdálkodási terv felülvizsgálata  a  Rába alsó szakasz  és  a  Hanság térségében   SPECIÁLIS TERÜLETI  FÓRUM  A VÍZGADÁLKODÁSI TERV FELÜLVIZSGÁLAT MEZŐGAZDASÁGI VONATKOZÁSAI</vt:lpstr>
      <vt:lpstr>Megye belvízhelyzetének ismertetése</vt:lpstr>
      <vt:lpstr>Megye belvízhelyzetének ismertetése</vt:lpstr>
      <vt:lpstr>Képek az őszi tavaszi belvízről</vt:lpstr>
      <vt:lpstr>Képek az őszi tavaszi belvízről</vt:lpstr>
      <vt:lpstr>Képek az őszi tavaszi belvízről</vt:lpstr>
      <vt:lpstr>Képek az őszi tavaszi belvízről</vt:lpstr>
      <vt:lpstr>Képek az őszi tavaszi belvízről</vt:lpstr>
      <vt:lpstr>Képek az őszi tavaszi belvízről</vt:lpstr>
      <vt:lpstr>Képek az őszi tavaszi belvízről</vt:lpstr>
      <vt:lpstr>Képek az őszi tavaszi belvízről</vt:lpstr>
      <vt:lpstr>Megoldási lehetőségek, problémakezelés</vt:lpstr>
      <vt:lpstr>A mezőgazdaság  vízigényének biztosítása egyes kultúrák esetén</vt:lpstr>
      <vt:lpstr>A mezőgazdaság  vízigényének biztosítása egyes kultúrák esetén</vt:lpstr>
      <vt:lpstr>Végső Következtetés Javaslat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User</cp:lastModifiedBy>
  <cp:revision>84</cp:revision>
  <dcterms:created xsi:type="dcterms:W3CDTF">2014-03-03T11:13:53Z</dcterms:created>
  <dcterms:modified xsi:type="dcterms:W3CDTF">2015-08-18T10:27:28Z</dcterms:modified>
</cp:coreProperties>
</file>